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8" r:id="rId11"/>
    <p:sldId id="265" r:id="rId12"/>
    <p:sldId id="266" r:id="rId13"/>
    <p:sldId id="269" r:id="rId14"/>
    <p:sldId id="267" r:id="rId1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8" autoAdjust="0"/>
    <p:restoredTop sz="94660"/>
  </p:normalViewPr>
  <p:slideViewPr>
    <p:cSldViewPr>
      <p:cViewPr varScale="1">
        <p:scale>
          <a:sx n="92" d="100"/>
          <a:sy n="92" d="100"/>
        </p:scale>
        <p:origin x="-73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95585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 rtl="0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marL="0" indent="190500"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marL="0" indent="190500"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marL="0" indent="190500"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marL="0" indent="190500"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marL="0" indent="190500"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marL="0" indent="190500"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marL="0" indent="190500"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marL="0" indent="190500"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 rtl="0">
              <a:buSzPct val="100000"/>
              <a:defRPr sz="4800"/>
            </a:lvl1pPr>
            <a:lvl2pPr indent="304800" algn="ctr" rtl="0">
              <a:buSzPct val="100000"/>
              <a:defRPr sz="4800"/>
            </a:lvl2pPr>
            <a:lvl3pPr indent="304800" algn="ctr" rtl="0">
              <a:buSzPct val="100000"/>
              <a:defRPr sz="4800"/>
            </a:lvl3pPr>
            <a:lvl4pPr indent="304800" algn="ctr" rtl="0">
              <a:buSzPct val="100000"/>
              <a:defRPr sz="4800"/>
            </a:lvl4pPr>
            <a:lvl5pPr indent="304800" algn="ctr" rtl="0">
              <a:buSzPct val="100000"/>
              <a:defRPr sz="4800"/>
            </a:lvl5pPr>
            <a:lvl6pPr indent="304800" algn="ctr" rtl="0">
              <a:buSzPct val="100000"/>
              <a:defRPr sz="4800"/>
            </a:lvl6pPr>
            <a:lvl7pPr indent="304800" algn="ctr" rtl="0">
              <a:buSzPct val="100000"/>
              <a:defRPr sz="4800"/>
            </a:lvl7pPr>
            <a:lvl8pPr indent="304800" algn="ctr" rtl="0">
              <a:buSzPct val="100000"/>
              <a:defRPr sz="4800"/>
            </a:lvl8pPr>
            <a:lvl9pPr indent="304800" algn="ctr" rtl="0"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 rtl="0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rtl="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 marL="0" indent="228600" rtl="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 marL="0" indent="228600" rtl="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 marL="0" indent="228600" rtl="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 marL="0" indent="228600" rtl="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 marL="0" indent="228600" rtl="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 marL="0" indent="228600" rtl="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 marL="0" indent="228600" rtl="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 marL="0" indent="228600" rtl="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 rtl="0"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 marL="742950" indent="-133350" rtl="0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 marL="1143000" indent="-76200" rtl="0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 marL="1600200" indent="-114300" rtl="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 marL="2057400" indent="-114300" rtl="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 marL="2514600" indent="-114300" rtl="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 marL="2971800" indent="-114300" rtl="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 marL="3429000" indent="-114300" rtl="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 marL="3886200" indent="-114300" rtl="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228601" y="88950"/>
            <a:ext cx="8692598" cy="66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000" dirty="0" smtClean="0"/>
              <a:t>Mass-Radius Relationships for Exoplanets</a:t>
            </a:r>
            <a:endParaRPr lang="en" sz="3000" dirty="0"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29835" y="4392355"/>
            <a:ext cx="6194766" cy="6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>
              <a:buNone/>
            </a:pPr>
            <a:r>
              <a:rPr lang="en" sz="2400" dirty="0"/>
              <a:t>Alejandro </a:t>
            </a:r>
            <a:r>
              <a:rPr lang="en" sz="2400" dirty="0" smtClean="0"/>
              <a:t>Lorenzo, Arizona State University </a:t>
            </a:r>
            <a:endParaRPr lang="en" sz="2400" dirty="0"/>
          </a:p>
        </p:txBody>
      </p:sp>
      <p:pic>
        <p:nvPicPr>
          <p:cNvPr id="25" name="Shape 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17000" y="1107000"/>
            <a:ext cx="4710000" cy="346444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/>
          <p:nvPr/>
        </p:nvSpPr>
        <p:spPr>
          <a:xfrm>
            <a:off x="7262800" y="4217625"/>
            <a:ext cx="1658399" cy="353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100">
                <a:solidFill>
                  <a:srgbClr val="FFFFFF"/>
                </a:solidFill>
              </a:rPr>
              <a:t>credit: Hale Telescope, 2010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91" y="512562"/>
            <a:ext cx="4567330" cy="407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hape 87"/>
          <p:cNvSpPr txBox="1">
            <a:spLocks/>
          </p:cNvSpPr>
          <p:nvPr/>
        </p:nvSpPr>
        <p:spPr>
          <a:xfrm>
            <a:off x="457200" y="205975"/>
            <a:ext cx="8229600" cy="6131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algn="ctr"/>
            <a:r>
              <a:rPr lang="en" sz="3000" b="1" dirty="0" smtClean="0"/>
              <a:t>Results</a:t>
            </a:r>
            <a:endParaRPr lang="en" sz="3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0550"/>
            <a:ext cx="2503783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14" y="2787651"/>
            <a:ext cx="2491469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-439489" y="1541562"/>
            <a:ext cx="1752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98060"/>
            <a:r>
              <a:rPr lang="en-US" kern="12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Radius in R</a:t>
            </a:r>
            <a:r>
              <a:rPr lang="en-US" kern="1200" baseline="-25000" dirty="0" smtClean="0">
                <a:solidFill>
                  <a:prstClr val="black"/>
                </a:solidFill>
                <a:latin typeface="cmsy10"/>
                <a:ea typeface="Cambria Math" panose="02040503050406030204" pitchFamily="18" charset="0"/>
              </a:rPr>
              <a:t>©</a:t>
            </a:r>
            <a:endParaRPr lang="en-US" kern="1200" baseline="-25000" dirty="0">
              <a:solidFill>
                <a:prstClr val="black"/>
              </a:solidFill>
              <a:latin typeface="cmsy1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444309" y="3751364"/>
            <a:ext cx="1752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98060"/>
            <a:r>
              <a:rPr lang="en-US" kern="12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Radius in R</a:t>
            </a:r>
            <a:r>
              <a:rPr lang="en-US" kern="1200" baseline="-25000" dirty="0" smtClean="0">
                <a:solidFill>
                  <a:prstClr val="black"/>
                </a:solidFill>
                <a:latin typeface="cmsy10"/>
                <a:ea typeface="Cambria Math" panose="02040503050406030204" pitchFamily="18" charset="0"/>
              </a:rPr>
              <a:t>©</a:t>
            </a:r>
            <a:endParaRPr lang="en-US" kern="1200" baseline="-25000" dirty="0">
              <a:solidFill>
                <a:prstClr val="black"/>
              </a:solidFill>
              <a:latin typeface="cmsy1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700" y="2633762"/>
            <a:ext cx="1923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98060"/>
            <a:r>
              <a:rPr lang="en-US" kern="12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Mass in M</a:t>
            </a:r>
            <a:r>
              <a:rPr lang="en-US" kern="1200" baseline="-25000" dirty="0" smtClean="0">
                <a:solidFill>
                  <a:prstClr val="black"/>
                </a:solidFill>
                <a:latin typeface="cmsy10"/>
                <a:ea typeface="Cambria Math" panose="02040503050406030204" pitchFamily="18" charset="0"/>
              </a:rPr>
              <a:t>©</a:t>
            </a:r>
            <a:endParaRPr lang="en-US" kern="1200" baseline="-25000" dirty="0">
              <a:solidFill>
                <a:prstClr val="black"/>
              </a:solidFill>
              <a:latin typeface="cmsy1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880" y="4828797"/>
            <a:ext cx="1923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98060"/>
            <a:r>
              <a:rPr lang="en-US" kern="12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Mass in M</a:t>
            </a:r>
            <a:r>
              <a:rPr lang="en-US" kern="1200" baseline="-25000" dirty="0" smtClean="0">
                <a:solidFill>
                  <a:prstClr val="black"/>
                </a:solidFill>
                <a:latin typeface="cmsy10"/>
                <a:ea typeface="Cambria Math" panose="02040503050406030204" pitchFamily="18" charset="0"/>
              </a:rPr>
              <a:t>©</a:t>
            </a:r>
            <a:endParaRPr lang="en-US" kern="1200" baseline="-25000" dirty="0">
              <a:solidFill>
                <a:prstClr val="black"/>
              </a:solidFill>
              <a:latin typeface="cmsy1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7345" y="4296558"/>
            <a:ext cx="1923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98060"/>
            <a:r>
              <a:rPr lang="en-US" kern="12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Mass in M</a:t>
            </a:r>
            <a:r>
              <a:rPr lang="en-US" kern="1200" baseline="-25000" dirty="0" smtClean="0">
                <a:solidFill>
                  <a:prstClr val="black"/>
                </a:solidFill>
                <a:latin typeface="cmsy10"/>
                <a:ea typeface="Cambria Math" panose="02040503050406030204" pitchFamily="18" charset="0"/>
              </a:rPr>
              <a:t>©</a:t>
            </a:r>
            <a:endParaRPr lang="en-US" kern="1200" baseline="-25000" dirty="0">
              <a:solidFill>
                <a:prstClr val="black"/>
              </a:solidFill>
              <a:latin typeface="cmsy1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777616" y="2227362"/>
            <a:ext cx="1752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98060"/>
            <a:r>
              <a:rPr lang="en-US" kern="12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Radius in R</a:t>
            </a:r>
            <a:r>
              <a:rPr lang="en-US" kern="1200" baseline="-25000" dirty="0" smtClean="0">
                <a:solidFill>
                  <a:prstClr val="black"/>
                </a:solidFill>
                <a:latin typeface="cmsy10"/>
                <a:ea typeface="Cambria Math" panose="02040503050406030204" pitchFamily="18" charset="0"/>
              </a:rPr>
              <a:t>©</a:t>
            </a:r>
            <a:endParaRPr lang="en-US" kern="1200" baseline="-25000" dirty="0">
              <a:solidFill>
                <a:prstClr val="black"/>
              </a:solidFill>
              <a:latin typeface="cmsy1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000" dirty="0"/>
              <a:t>Setbacks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886325"/>
            <a:ext cx="8229600" cy="403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/>
              <a:t>- The need for follow-up observations</a:t>
            </a:r>
          </a:p>
          <a:p>
            <a:pPr lvl="0" rtl="0">
              <a:buNone/>
            </a:pPr>
            <a:r>
              <a:rPr lang="en" sz="2400" dirty="0"/>
              <a:t>- high pressure physics</a:t>
            </a:r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r>
              <a:rPr lang="en" sz="1200" dirty="0" smtClean="0"/>
              <a:t>              </a:t>
            </a:r>
          </a:p>
          <a:p>
            <a:r>
              <a:rPr lang="en" sz="1200" dirty="0"/>
              <a:t> </a:t>
            </a:r>
            <a:r>
              <a:rPr lang="en" sz="1200" dirty="0" smtClean="0"/>
              <a:t>                credit</a:t>
            </a:r>
            <a:r>
              <a:rPr lang="en" sz="1200" dirty="0"/>
              <a:t>: S.D. Jacobsen, Northwestern University</a:t>
            </a:r>
          </a:p>
          <a:p>
            <a:endParaRPr lang="en" dirty="0"/>
          </a:p>
        </p:txBody>
      </p:sp>
      <p:pic>
        <p:nvPicPr>
          <p:cNvPr id="95" name="Shape 9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26950" y="1978849"/>
            <a:ext cx="4315200" cy="294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3429000" cy="68937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000" dirty="0"/>
              <a:t>The future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190650"/>
            <a:ext cx="37338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000" dirty="0"/>
              <a:t>- Zombie Kepler</a:t>
            </a:r>
          </a:p>
          <a:p>
            <a:pPr marL="190500" lvl="0" indent="0" rtl="0"/>
            <a:r>
              <a:rPr lang="en" sz="2000" dirty="0" smtClean="0"/>
              <a:t>- TESS</a:t>
            </a:r>
          </a:p>
          <a:p>
            <a:pPr marL="190500" lvl="0" indent="0" rtl="0"/>
            <a:r>
              <a:rPr lang="en" sz="2000" dirty="0" smtClean="0"/>
              <a:t>- Extremely Large Telescope</a:t>
            </a:r>
            <a:endParaRPr lang="en" sz="2000" dirty="0"/>
          </a:p>
        </p:txBody>
      </p:sp>
      <p:pic>
        <p:nvPicPr>
          <p:cNvPr id="102" name="Shape 10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19600" y="285750"/>
            <a:ext cx="4567275" cy="45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 smtClean="0"/>
              <a:t>Conclusions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By reasonably extrapolating equations of state, we have calculated for the compression of materials within a planet using a regime that takes into account dense polymorphs and differentiated layers. </a:t>
            </a:r>
            <a:endParaRPr lang="en-US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We have built a user friendly program in Java to carry these calculations. </a:t>
            </a: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With this program we may consider many models and put constraints on plausible observations. </a:t>
            </a:r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sz="3000" dirty="0" smtClean="0"/>
              <a:t>References &amp; Aknowledgements</a:t>
            </a:r>
            <a:endParaRPr lang="en" sz="3000" dirty="0"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
</a:t>
            </a:r>
          </a:p>
          <a:p>
            <a:pPr lvl="0" rtl="0">
              <a:buNone/>
            </a:pP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Riner, M. A., Bina, C. R., Robinson, M. S., &amp; Desch, S. J. (2008). Internal structure of mercury: Implications of </a:t>
            </a:r>
            <a:r>
              <a:rPr lang="en" sz="1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molten core. </a:t>
            </a:r>
            <a:r>
              <a:rPr lang="en" sz="1400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 OF GEOPHYSICAL RESEARCH</a:t>
            </a: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400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113</a:t>
            </a:r>
            <a:r>
              <a:rPr lang="en" sz="1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lang="en" sz="1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buNone/>
            </a:pP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Zeng, L., &amp; Sasselov, D. (2013). </a:t>
            </a:r>
            <a:r>
              <a:rPr lang="en" sz="1400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detailed model grid for solid planets from 0.1 through 100 earth masses</a:t>
            </a: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" sz="1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Manuscript </a:t>
            </a: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submitted for publication, Astronomy Department, Harvard University, Cambridge, MA</a:t>
            </a:r>
            <a:r>
              <a:rPr lang="en" sz="1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" sz="1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buNone/>
            </a:pPr>
            <a:r>
              <a:rPr lang="en" sz="1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NASA Space Grant</a:t>
            </a:r>
          </a:p>
          <a:p>
            <a:pPr lvl="0" rtl="0">
              <a:buNone/>
            </a:pPr>
            <a:r>
              <a:rPr lang="en" sz="1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Mentor: Dr. Steven Desch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/>
              <a:t>Exoplanet - a planet outside of the solar system</a:t>
            </a:r>
          </a:p>
          <a:p>
            <a:endParaRPr lang="en" sz="1800"/>
          </a:p>
          <a:p>
            <a:pPr lvl="0" rtl="0">
              <a:buNone/>
            </a:pPr>
            <a:r>
              <a:rPr lang="en" sz="1800"/>
              <a:t>- they all appear to be unique in their own way</a:t>
            </a:r>
          </a:p>
          <a:p>
            <a:pPr lvl="0" rtl="0">
              <a:buNone/>
            </a:pPr>
            <a:r>
              <a:rPr lang="en" sz="1800"/>
              <a:t>- change how we study our own SS</a:t>
            </a:r>
          </a:p>
          <a:p>
            <a:pPr lvl="0" rtl="0">
              <a:buNone/>
            </a:pPr>
            <a:r>
              <a:rPr lang="en" sz="1800"/>
              <a:t>- how common are we? </a:t>
            </a:r>
          </a:p>
          <a:p>
            <a:pPr lvl="0" rtl="0">
              <a:buNone/>
            </a:pPr>
            <a:r>
              <a:rPr lang="en" sz="1800"/>
              <a:t>- Well, its interesting</a:t>
            </a:r>
          </a:p>
          <a:p>
            <a:endParaRPr lang="en" sz="1800"/>
          </a:p>
          <a:p>
            <a:endParaRPr lang="en" sz="1800"/>
          </a:p>
          <a:p>
            <a:endParaRPr lang="en" sz="1800"/>
          </a:p>
          <a:p>
            <a:pPr lvl="0" rtl="0">
              <a:buNone/>
            </a:pPr>
            <a:r>
              <a:rPr lang="en" sz="1800"/>
              <a:t>									</a:t>
            </a:r>
          </a:p>
          <a:p>
            <a:pPr marL="3657600" lvl="0" indent="457200" rtl="0">
              <a:buNone/>
            </a:pPr>
            <a:r>
              <a:rPr lang="en" sz="1100"/>
              <a:t>Credit: GPI</a:t>
            </a:r>
            <a:r>
              <a:rPr lang="en" sz="1000"/>
              <a:t> 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000" dirty="0"/>
              <a:t>What are they? Why study them?</a:t>
            </a:r>
          </a:p>
        </p:txBody>
      </p:sp>
      <p:pic>
        <p:nvPicPr>
          <p:cNvPr id="33" name="Shape 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86400" y="1915392"/>
            <a:ext cx="3428999" cy="325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228600" y="4552950"/>
            <a:ext cx="1977851" cy="26357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200" dirty="0"/>
              <a:t>Credit: VLT Image ESO/J. Rameau</a:t>
            </a:r>
            <a:endParaRPr lang="en" sz="1200" dirty="0"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229600" cy="575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sz="3000" dirty="0"/>
              <a:t>What we see</a:t>
            </a:r>
          </a:p>
        </p:txBody>
      </p:sp>
      <p:pic>
        <p:nvPicPr>
          <p:cNvPr id="40" name="Shape 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06450" y="986850"/>
            <a:ext cx="5128800" cy="382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100" dirty="0"/>
              <a:t>
</a:t>
            </a:r>
          </a:p>
          <a:p>
            <a:endParaRPr lang="en" sz="1100" dirty="0"/>
          </a:p>
          <a:p>
            <a:endParaRPr lang="en" sz="1100" dirty="0"/>
          </a:p>
          <a:p>
            <a:endParaRPr lang="en" sz="1100" dirty="0"/>
          </a:p>
          <a:p>
            <a:endParaRPr lang="en" sz="1100" dirty="0"/>
          </a:p>
          <a:p>
            <a:endParaRPr lang="en" sz="1100" dirty="0"/>
          </a:p>
          <a:p>
            <a:endParaRPr lang="en" sz="1100" dirty="0"/>
          </a:p>
          <a:p>
            <a:endParaRPr lang="en" sz="1100" dirty="0"/>
          </a:p>
          <a:p>
            <a:endParaRPr lang="en" sz="1100" dirty="0"/>
          </a:p>
          <a:p>
            <a:endParaRPr lang="en" sz="1100" dirty="0"/>
          </a:p>
          <a:p>
            <a:endParaRPr lang="en" sz="1100" dirty="0"/>
          </a:p>
          <a:p>
            <a:endParaRPr lang="en" sz="1100" dirty="0"/>
          </a:p>
          <a:p>
            <a:endParaRPr lang="en" sz="1100" dirty="0"/>
          </a:p>
          <a:p>
            <a:pPr marL="457200" indent="457200">
              <a:buNone/>
            </a:pPr>
            <a:r>
              <a:rPr lang="en" sz="1100" dirty="0"/>
              <a:t>Credit: artist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54948" y="173353"/>
            <a:ext cx="7831799" cy="64579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000" dirty="0"/>
              <a:t>What an artist thinks we see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85112" y="819150"/>
            <a:ext cx="4173774" cy="41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65011"/>
            <a:ext cx="5105400" cy="7014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000" dirty="0">
                <a:solidFill>
                  <a:srgbClr val="000000"/>
                </a:solidFill>
              </a:rPr>
              <a:t>Finding an Exoplanet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930625"/>
            <a:ext cx="5701574" cy="172584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527900" y="2580150"/>
            <a:ext cx="5173799" cy="234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buClr>
                <a:srgbClr val="000000"/>
              </a:buClr>
              <a:buSzPct val="100000"/>
              <a:buFont typeface="Arial"/>
              <a:buChar char="★"/>
            </a:pPr>
            <a:r>
              <a:rPr lang="en" dirty="0"/>
              <a:t>These are the current most popular planet hunting methods</a:t>
            </a:r>
          </a:p>
          <a:p>
            <a:pPr marL="914400" lvl="1" indent="-317500" rtl="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dirty="0"/>
              <a:t>Transiting method will yield: orbit </a:t>
            </a:r>
            <a:r>
              <a:rPr lang="en" dirty="0" smtClean="0"/>
              <a:t>parameters, inclination and </a:t>
            </a:r>
            <a:r>
              <a:rPr lang="en" dirty="0"/>
              <a:t>radius</a:t>
            </a:r>
          </a:p>
          <a:p>
            <a:pPr marL="1371600" lvl="2" indent="-317500" rtl="0">
              <a:buClr>
                <a:srgbClr val="000000"/>
              </a:buClr>
              <a:buSzPct val="100000"/>
              <a:buFont typeface="Arial"/>
              <a:buChar char="■"/>
            </a:pPr>
            <a:r>
              <a:rPr lang="en" dirty="0"/>
              <a:t>if host star is sufficiently bright, it is possible to get atmospheric composition, effective temperature/albedo, inner structure and </a:t>
            </a:r>
            <a:r>
              <a:rPr lang="en" dirty="0" smtClean="0"/>
              <a:t>composition constraints</a:t>
            </a:r>
            <a:endParaRPr lang="en" dirty="0"/>
          </a:p>
          <a:p>
            <a:pPr marL="914400" lvl="1" indent="-317500" rtl="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dirty="0"/>
              <a:t>Radial velocity method will yield: orbit </a:t>
            </a:r>
            <a:r>
              <a:rPr lang="en" dirty="0" smtClean="0"/>
              <a:t>parameters. </a:t>
            </a:r>
            <a:r>
              <a:rPr lang="en" dirty="0"/>
              <a:t>minimum planet mass (</a:t>
            </a:r>
            <a:r>
              <a:rPr lang="en" dirty="0" smtClean="0"/>
              <a:t>m*sin(i</a:t>
            </a:r>
            <a:r>
              <a:rPr lang="en" dirty="0"/>
              <a:t>))</a:t>
            </a:r>
          </a:p>
          <a:p>
            <a:endParaRPr lang="en" dirty="0"/>
          </a:p>
          <a:p>
            <a:endParaRPr lang="en" dirty="0"/>
          </a:p>
        </p:txBody>
      </p:sp>
      <p:sp>
        <p:nvSpPr>
          <p:cNvPr id="57" name="Shape 57"/>
          <p:cNvSpPr txBox="1"/>
          <p:nvPr/>
        </p:nvSpPr>
        <p:spPr>
          <a:xfrm>
            <a:off x="5738775" y="69651"/>
            <a:ext cx="3405300" cy="120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/>
              <a:t>
Other methods: Direct imaging (IR), microlensing, Timing(pulsars, variable stars), reflected light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00" y="1381125"/>
            <a:ext cx="2381250" cy="34004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292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400" dirty="0"/>
              <a:t>Pencil, paper, simulate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11575" y="0"/>
            <a:ext cx="38482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112375" y="530101"/>
            <a:ext cx="4188899" cy="23286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buClr>
                <a:srgbClr val="FFFFFF"/>
              </a:buClr>
              <a:buSzPct val="100000"/>
              <a:buFont typeface="Arial"/>
              <a:buChar char="★"/>
            </a:pPr>
            <a:r>
              <a:rPr lang="en" dirty="0">
                <a:solidFill>
                  <a:srgbClr val="FFFFFF"/>
                </a:solidFill>
              </a:rPr>
              <a:t>There are possibly several thousand more planets than we currently know of</a:t>
            </a:r>
          </a:p>
          <a:p>
            <a:pPr marL="914400" lvl="1" indent="-317500" rtl="0">
              <a:buClr>
                <a:srgbClr val="FFFFFF"/>
              </a:buClr>
              <a:buSzPct val="100000"/>
              <a:buFont typeface="Arial"/>
              <a:buChar char="○"/>
            </a:pPr>
            <a:r>
              <a:rPr lang="en" dirty="0">
                <a:solidFill>
                  <a:srgbClr val="FFFFFF"/>
                </a:solidFill>
              </a:rPr>
              <a:t>Planet candidates are pending planets that require follow up </a:t>
            </a:r>
            <a:r>
              <a:rPr lang="en" dirty="0" smtClean="0">
                <a:solidFill>
                  <a:srgbClr val="FFFFFF"/>
                </a:solidFill>
              </a:rPr>
              <a:t>observations</a:t>
            </a:r>
          </a:p>
          <a:p>
            <a:pPr marL="596900" lvl="1" rtl="0">
              <a:buClr>
                <a:srgbClr val="FFFFFF"/>
              </a:buClr>
              <a:buSzPct val="100000"/>
            </a:pPr>
            <a:r>
              <a:rPr lang="en" dirty="0" smtClean="0">
                <a:solidFill>
                  <a:srgbClr val="FFFFFF"/>
                </a:solidFill>
              </a:rPr>
              <a:t>	</a:t>
            </a:r>
            <a:r>
              <a:rPr lang="en" dirty="0">
                <a:solidFill>
                  <a:srgbClr val="FFFFFF"/>
                </a:solidFill>
              </a:rPr>
              <a:t>	</a:t>
            </a:r>
            <a:endParaRPr lang="en" dirty="0">
              <a:solidFill>
                <a:srgbClr val="FFFFFF"/>
              </a:solidFill>
            </a:endParaRPr>
          </a:p>
          <a:p>
            <a:pPr marL="457200" lvl="0" indent="-317500">
              <a:buClr>
                <a:srgbClr val="FFFFFF"/>
              </a:buClr>
              <a:buSzPct val="100000"/>
              <a:buFont typeface="Arial"/>
              <a:buChar char="★"/>
            </a:pPr>
            <a:r>
              <a:rPr lang="en" dirty="0" smtClean="0">
                <a:solidFill>
                  <a:srgbClr val="FFFFFF"/>
                </a:solidFill>
              </a:rPr>
              <a:t>Once confirmed, the next step is to find out</a:t>
            </a:r>
          </a:p>
          <a:p>
            <a:pPr marL="139700" lvl="0">
              <a:buClr>
                <a:srgbClr val="FFFFFF"/>
              </a:buClr>
              <a:buSzPct val="100000"/>
            </a:pPr>
            <a:r>
              <a:rPr lang="en" dirty="0">
                <a:solidFill>
                  <a:srgbClr val="FFFFFF"/>
                </a:solidFill>
              </a:rPr>
              <a:t> </a:t>
            </a:r>
            <a:r>
              <a:rPr lang="en" dirty="0" smtClean="0">
                <a:solidFill>
                  <a:srgbClr val="FFFFFF"/>
                </a:solidFill>
              </a:rPr>
              <a:t>      what the planets are made of</a:t>
            </a:r>
          </a:p>
          <a:p>
            <a:pPr marL="139700" lvl="0">
              <a:buClr>
                <a:srgbClr val="FFFFFF"/>
              </a:buClr>
              <a:buSzPct val="100000"/>
            </a:pPr>
            <a:endParaRPr lang="en" sz="2000" dirty="0" smtClean="0">
              <a:solidFill>
                <a:srgbClr val="FFFFFF"/>
              </a:solidFill>
            </a:endParaRPr>
          </a:p>
          <a:p>
            <a:pPr marL="139700" lvl="0">
              <a:buClr>
                <a:srgbClr val="FFFFFF"/>
              </a:buClr>
              <a:buSzPct val="100000"/>
            </a:pPr>
            <a:r>
              <a:rPr lang="en" sz="2000" dirty="0" smtClean="0">
                <a:solidFill>
                  <a:srgbClr val="FFFFFF"/>
                </a:solidFill>
              </a:rPr>
              <a:t>Otherwise…</a:t>
            </a:r>
            <a:endParaRPr lang="en" sz="2000" dirty="0">
              <a:solidFill>
                <a:srgbClr val="FFFFFF"/>
              </a:solidFill>
            </a:endParaRPr>
          </a:p>
          <a:p>
            <a:pPr marL="596900" lvl="1" rtl="0">
              <a:buClr>
                <a:srgbClr val="FFFFFF"/>
              </a:buClr>
              <a:buSzPct val="100000"/>
            </a:pPr>
            <a:endParaRPr lang="en" dirty="0">
              <a:solidFill>
                <a:srgbClr val="FFFFFF"/>
              </a:solidFill>
            </a:endParaRPr>
          </a:p>
          <a:p>
            <a:endParaRPr lang="en" dirty="0">
              <a:solidFill>
                <a:srgbClr val="FFFFFF"/>
              </a:solidFill>
            </a:endParaRPr>
          </a:p>
        </p:txBody>
      </p:sp>
      <p:pic>
        <p:nvPicPr>
          <p:cNvPr id="66" name="Shape 6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033175" y="2858762"/>
            <a:ext cx="1714500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04800" y="4476750"/>
            <a:ext cx="2057400" cy="30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
</a:t>
            </a:r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pPr lvl="0" rtl="0">
              <a:buNone/>
            </a:pPr>
            <a:endParaRPr lang="en" sz="1200" dirty="0" smtClean="0"/>
          </a:p>
          <a:p>
            <a:endParaRPr lang="en" sz="1200" dirty="0"/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61317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sz="3000" dirty="0" smtClean="0"/>
              <a:t>Modeling Exoplanets</a:t>
            </a:r>
            <a:endParaRPr lang="en" sz="3000" dirty="0"/>
          </a:p>
        </p:txBody>
      </p:sp>
      <p:pic>
        <p:nvPicPr>
          <p:cNvPr id="81" name="Shape 8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42750" y="954225"/>
            <a:ext cx="4149049" cy="41080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62000" y="4747658"/>
            <a:ext cx="1577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dirty="0">
                <a:solidFill>
                  <a:schemeClr val="bg1"/>
                </a:solidFill>
              </a:rPr>
              <a:t>Credit: Riner et al</a:t>
            </a:r>
            <a:endParaRPr lang="e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27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sz="3000" dirty="0" smtClean="0">
                <a:solidFill>
                  <a:srgbClr val="000000"/>
                </a:solidFill>
              </a:rPr>
              <a:t>Equations</a:t>
            </a:r>
            <a:endParaRPr lang="en" sz="3000" dirty="0">
              <a:solidFill>
                <a:srgbClr val="000000"/>
              </a:solidFill>
            </a:endParaRPr>
          </a:p>
        </p:txBody>
      </p:sp>
      <p:pic>
        <p:nvPicPr>
          <p:cNvPr id="74" name="Shape 7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00600" y="991713"/>
            <a:ext cx="4254299" cy="364472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19100" y="1198661"/>
                <a:ext cx="2819400" cy="1446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/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𝐺𝑀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1198661"/>
                <a:ext cx="2819400" cy="1446871"/>
              </a:xfrm>
              <a:prstGeom prst="rect">
                <a:avLst/>
              </a:prstGeom>
              <a:blipFill rotWithShape="1">
                <a:blip r:embed="rId4"/>
                <a:stretch>
                  <a:fillRect t="-27426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200" y="81915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Hydrostatic Equilibrium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100" y="2645532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Equation of State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19099" y="3064271"/>
                <a:ext cx="4152901" cy="576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 dirty="0">
                              <a:latin typeface="Cambria Math"/>
                              <a:ea typeface="Cambria Math" panose="02040503050406030204" pitchFamily="18" charset="0"/>
                            </a:rPr>
                            <m:t>−4)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i="1" dirty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dirty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i="1" dirty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" y="3064271"/>
                <a:ext cx="4152901" cy="5763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5" y="522661"/>
            <a:ext cx="5029205" cy="4487599"/>
          </a:xfrm>
          <a:prstGeom prst="rect">
            <a:avLst/>
          </a:prstGeom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6131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sz="3000" dirty="0" smtClean="0">
                <a:solidFill>
                  <a:srgbClr val="000000"/>
                </a:solidFill>
              </a:rPr>
              <a:t>Results</a:t>
            </a:r>
            <a:endParaRPr lang="en" sz="30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6135"/>
            <a:ext cx="2305706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552692" y="1480946"/>
            <a:ext cx="152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Density g </a:t>
            </a:r>
            <a:r>
              <a:rPr lang="en-US" dirty="0" smtClean="0">
                <a:ea typeface="Cambria Math" panose="02040503050406030204" pitchFamily="18" charset="0"/>
              </a:rPr>
              <a:t>cm</a:t>
            </a:r>
            <a:r>
              <a:rPr lang="en-US" baseline="30000" dirty="0" smtClean="0">
                <a:ea typeface="Cambria Math" panose="02040503050406030204" pitchFamily="18" charset="0"/>
              </a:rPr>
              <a:t>-3</a:t>
            </a:r>
            <a:endParaRPr lang="en-US" baseline="30000" dirty="0">
              <a:ea typeface="Cambria Math" panose="02040503050406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9" y="2654875"/>
            <a:ext cx="2418787" cy="21583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8475" y="2509646"/>
            <a:ext cx="11450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98060"/>
            <a:r>
              <a:rPr lang="en-US" kern="12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Radius in R</a:t>
            </a:r>
            <a:r>
              <a:rPr lang="en-US" kern="1200" baseline="-25000" dirty="0">
                <a:solidFill>
                  <a:prstClr val="black"/>
                </a:solidFill>
                <a:latin typeface="cmsy10"/>
                <a:ea typeface="Cambria Math" panose="02040503050406030204" pitchFamily="18" charset="0"/>
              </a:rPr>
              <a:t>©</a:t>
            </a:r>
            <a:endParaRPr lang="en-US" kern="1200" baseline="-25000" dirty="0">
              <a:solidFill>
                <a:prstClr val="black"/>
              </a:solidFill>
              <a:latin typeface="cmsy10"/>
              <a:ea typeface="Cambria Math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14" y="4606008"/>
            <a:ext cx="115887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2026"/>
            <a:ext cx="3778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19162" y="4681835"/>
            <a:ext cx="4020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98060"/>
            <a:r>
              <a:rPr lang="en-US" kern="12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Mass in M</a:t>
            </a:r>
            <a:r>
              <a:rPr lang="en-US" kern="1200" baseline="-25000" dirty="0" smtClean="0">
                <a:solidFill>
                  <a:prstClr val="black"/>
                </a:solidFill>
                <a:latin typeface="cmsy10"/>
                <a:ea typeface="Cambria Math" panose="02040503050406030204" pitchFamily="18" charset="0"/>
              </a:rPr>
              <a:t>©</a:t>
            </a:r>
            <a:endParaRPr lang="en-US" kern="1200" baseline="-25000" dirty="0">
              <a:solidFill>
                <a:prstClr val="black"/>
              </a:solidFill>
              <a:latin typeface="cmsy10"/>
              <a:ea typeface="Cambria Math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259198" y="2704503"/>
            <a:ext cx="4020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98060"/>
            <a:r>
              <a:rPr lang="en-US" kern="12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Radius in R</a:t>
            </a:r>
            <a:r>
              <a:rPr lang="en-US" kern="1200" baseline="-25000" dirty="0" smtClean="0">
                <a:solidFill>
                  <a:prstClr val="black"/>
                </a:solidFill>
                <a:latin typeface="cmsy10"/>
                <a:ea typeface="Cambria Math" panose="02040503050406030204" pitchFamily="18" charset="0"/>
              </a:rPr>
              <a:t>©</a:t>
            </a:r>
            <a:endParaRPr lang="en-US" kern="1200" baseline="-25000" dirty="0">
              <a:solidFill>
                <a:prstClr val="black"/>
              </a:solidFill>
              <a:latin typeface="cmsy1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401</Words>
  <Application>Microsoft Office PowerPoint</Application>
  <PresentationFormat>On-screen Show (16:9)</PresentationFormat>
  <Paragraphs>98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simple-dark</vt:lpstr>
      <vt:lpstr>Mass-Radius Relationships for Exoplanets</vt:lpstr>
      <vt:lpstr>What are they? Why study them?</vt:lpstr>
      <vt:lpstr>What we see</vt:lpstr>
      <vt:lpstr>What an artist thinks we see</vt:lpstr>
      <vt:lpstr>Finding an Exoplanet</vt:lpstr>
      <vt:lpstr>Pencil, paper, simulate</vt:lpstr>
      <vt:lpstr>Modeling Exoplanets</vt:lpstr>
      <vt:lpstr>Equations</vt:lpstr>
      <vt:lpstr>Results</vt:lpstr>
      <vt:lpstr>PowerPoint Presentation</vt:lpstr>
      <vt:lpstr>Setbacks</vt:lpstr>
      <vt:lpstr>The future</vt:lpstr>
      <vt:lpstr>Conclusions</vt:lpstr>
      <vt:lpstr>References &amp; Aknowledgements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Exoplanets</dc:title>
  <dc:creator>Alejandro</dc:creator>
  <cp:lastModifiedBy>Alejandro</cp:lastModifiedBy>
  <cp:revision>19</cp:revision>
  <dcterms:modified xsi:type="dcterms:W3CDTF">2014-04-03T06:30:26Z</dcterms:modified>
</cp:coreProperties>
</file>